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6" r:id="rId2"/>
    <p:sldId id="293" r:id="rId3"/>
    <p:sldId id="261" r:id="rId4"/>
    <p:sldId id="274" r:id="rId5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6E3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2040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kelly.mendes\Desktop\2PRESTA&#199;&#195;O%20DE%20CONTAS%20-%20AO%20CFM2-CASA26FEV-2\plenaria27fev\Apresenta&#231;&#227;o-Goytacaz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kelly.mendes\Desktop\2PRESTA&#199;&#195;O%20DE%20CONTAS%20-%20AO%20CFM2-CASA26FEV-2\plenaria27fev\Apresenta&#231;&#227;o-Goytacaz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style val="42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dLbls>
            <c:dLbl>
              <c:idx val="1"/>
              <c:layout>
                <c:manualLayout>
                  <c:x val="0.13680561583345388"/>
                  <c:y val="-3.4130808870577949E-2"/>
                </c:manualLayout>
              </c:layout>
              <c:showCatName val="1"/>
            </c:dLbl>
            <c:dLbl>
              <c:idx val="5"/>
              <c:layout>
                <c:manualLayout>
                  <c:x val="0.2124645049290099"/>
                  <c:y val="-3.5831456051589702E-2"/>
                </c:manualLayout>
              </c:layout>
              <c:showCatName val="1"/>
            </c:dLbl>
            <c:txPr>
              <a:bodyPr/>
              <a:lstStyle/>
              <a:p>
                <a:pPr>
                  <a:defRPr b="1" i="0" baseline="0"/>
                </a:pPr>
                <a:endParaRPr lang="pt-BR"/>
              </a:p>
            </c:txPr>
            <c:showCatName val="1"/>
            <c:showLeaderLines val="1"/>
          </c:dLbls>
          <c:cat>
            <c:strRef>
              <c:f>GRAFICO!$B$3:$B$18</c:f>
              <c:strCache>
                <c:ptCount val="16"/>
                <c:pt idx="0">
                  <c:v>1. FISCALIZAÇÃO CRM-PR 2011 (1,12%)</c:v>
                </c:pt>
                <c:pt idx="1">
                  <c:v>2. EDUCAÇÃO MÉDICA CONTINUADA CRM-PR 2011 (1,09%)</c:v>
                </c:pt>
                <c:pt idx="2">
                  <c:v>3. TELEMEDICINA CRM-PR 2011 (0%)</c:v>
                </c:pt>
                <c:pt idx="3">
                  <c:v>4. CUSTEIO DO CRM-PR 2011 (35,51%)</c:v>
                </c:pt>
                <c:pt idx="4">
                  <c:v>5. ATIVIDADE CONSELHAL (11,89%)</c:v>
                </c:pt>
                <c:pt idx="5">
                  <c:v>6.EDUCAÇÃO ÉTICA CONTINUADA (0,04%)</c:v>
                </c:pt>
                <c:pt idx="6">
                  <c:v>7. ATUALIZAÇÃO PROFISSIONAL DOS FUNCIONÁRIOS (0,23%)</c:v>
                </c:pt>
                <c:pt idx="7">
                  <c:v>8. MÍDIAS  (0,04%)</c:v>
                </c:pt>
                <c:pt idx="8">
                  <c:v>9. COMUNICAÇÃO (1,31%)</c:v>
                </c:pt>
                <c:pt idx="9">
                  <c:v>10. BIBLIOTECA (0,01%)</c:v>
                </c:pt>
                <c:pt idx="10">
                  <c:v>11. EVENTOS DIRIGIDOS À CLASSE MÉDICA (0,26%)</c:v>
                </c:pt>
                <c:pt idx="11">
                  <c:v>12. PLANEJAMENTO ESTRATÉGICO (0%)</c:v>
                </c:pt>
                <c:pt idx="12">
                  <c:v>13. PROJETO DE INFORMÁTICA (0,20%)</c:v>
                </c:pt>
                <c:pt idx="13">
                  <c:v>14. PROJETO PATRIMÔNIO - AQUISIÇÃO MAT. PERMANENTE (0,86%)</c:v>
                </c:pt>
                <c:pt idx="14">
                  <c:v>15. MANUTENÇÃO DA SEDE E TRANSFERÊNCIA AO CFM (45,12%)</c:v>
                </c:pt>
                <c:pt idx="15">
                  <c:v>16. MANUTENÇÃO DAS DELEGACIAS REGIONAIS (2,33%)</c:v>
                </c:pt>
              </c:strCache>
            </c:strRef>
          </c:cat>
          <c:val>
            <c:numRef>
              <c:f>GRAFICO!$C$3:$C$18</c:f>
              <c:numCache>
                <c:formatCode>_("R$ "* #,##0.00_);_("R$ "* \(#,##0.00\);_("R$ "* "-"??_);_(@_)</c:formatCode>
                <c:ptCount val="16"/>
                <c:pt idx="0">
                  <c:v>161943.52000000002</c:v>
                </c:pt>
                <c:pt idx="1">
                  <c:v>158105.87</c:v>
                </c:pt>
                <c:pt idx="2">
                  <c:v>0</c:v>
                </c:pt>
                <c:pt idx="3">
                  <c:v>5131815.74</c:v>
                </c:pt>
                <c:pt idx="4">
                  <c:v>1717703.8</c:v>
                </c:pt>
                <c:pt idx="5">
                  <c:v>6144</c:v>
                </c:pt>
                <c:pt idx="6">
                  <c:v>32857.65</c:v>
                </c:pt>
                <c:pt idx="7">
                  <c:v>5073.04</c:v>
                </c:pt>
                <c:pt idx="8">
                  <c:v>189618.76</c:v>
                </c:pt>
                <c:pt idx="9">
                  <c:v>1777.64</c:v>
                </c:pt>
                <c:pt idx="10">
                  <c:v>37155.800000000003</c:v>
                </c:pt>
                <c:pt idx="11">
                  <c:v>0</c:v>
                </c:pt>
                <c:pt idx="12">
                  <c:v>28720.13</c:v>
                </c:pt>
                <c:pt idx="13">
                  <c:v>123978.22</c:v>
                </c:pt>
                <c:pt idx="14">
                  <c:v>6520341.9000000004</c:v>
                </c:pt>
                <c:pt idx="15">
                  <c:v>337320.86</c:v>
                </c:pt>
              </c:numCache>
            </c:numRef>
          </c:val>
        </c:ser>
        <c:dLbls>
          <c:showCatName val="1"/>
        </c:dLbls>
      </c:pie3DChart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style val="42"/>
  <c:chart>
    <c:title>
      <c:tx>
        <c:rich>
          <a:bodyPr/>
          <a:lstStyle/>
          <a:p>
            <a:pPr>
              <a:defRPr/>
            </a:pPr>
            <a:r>
              <a:rPr lang="en-US" dirty="0"/>
              <a:t>META </a:t>
            </a:r>
            <a:r>
              <a:rPr lang="en-US" dirty="0" smtClean="0"/>
              <a:t>DE </a:t>
            </a:r>
            <a:r>
              <a:rPr lang="en-US" dirty="0"/>
              <a:t>ATIVIDADE</a:t>
            </a:r>
          </a:p>
        </c:rich>
      </c:tx>
      <c:layout>
        <c:manualLayout>
          <c:xMode val="edge"/>
          <c:yMode val="edge"/>
          <c:x val="0.40904561599817596"/>
          <c:y val="5.6056107740630771E-4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Plan2!$B$3</c:f>
              <c:strCache>
                <c:ptCount val="1"/>
                <c:pt idx="0">
                  <c:v>1. FISCALIZAÇÃO </c:v>
                </c:pt>
              </c:strCache>
            </c:strRef>
          </c:tx>
          <c:dLbls>
            <c:dLbl>
              <c:idx val="0"/>
              <c:layout/>
              <c:showVal val="1"/>
            </c:dLbl>
            <c:delete val="1"/>
          </c:dLbls>
          <c:cat>
            <c:strRef>
              <c:f>Plan2!$G$2</c:f>
              <c:strCache>
                <c:ptCount val="1"/>
                <c:pt idx="0">
                  <c:v>meta atividade</c:v>
                </c:pt>
              </c:strCache>
            </c:strRef>
          </c:cat>
          <c:val>
            <c:numRef>
              <c:f>Plan2!$G$3</c:f>
              <c:numCache>
                <c:formatCode>0%</c:formatCode>
                <c:ptCount val="1"/>
                <c:pt idx="0">
                  <c:v>1.4708333333333334</c:v>
                </c:pt>
              </c:numCache>
            </c:numRef>
          </c:val>
        </c:ser>
        <c:ser>
          <c:idx val="1"/>
          <c:order val="1"/>
          <c:tx>
            <c:strRef>
              <c:f>Plan2!$B$4</c:f>
              <c:strCache>
                <c:ptCount val="1"/>
                <c:pt idx="0">
                  <c:v>2. EMC</c:v>
                </c:pt>
              </c:strCache>
            </c:strRef>
          </c:tx>
          <c:dLbls>
            <c:showVal val="1"/>
          </c:dLbls>
          <c:cat>
            <c:strRef>
              <c:f>Plan2!$G$2</c:f>
              <c:strCache>
                <c:ptCount val="1"/>
                <c:pt idx="0">
                  <c:v>meta atividade</c:v>
                </c:pt>
              </c:strCache>
            </c:strRef>
          </c:cat>
          <c:val>
            <c:numRef>
              <c:f>Plan2!$G$4</c:f>
              <c:numCache>
                <c:formatCode>0%</c:formatCode>
                <c:ptCount val="1"/>
                <c:pt idx="0">
                  <c:v>0.59649099999999999</c:v>
                </c:pt>
              </c:numCache>
            </c:numRef>
          </c:val>
        </c:ser>
        <c:ser>
          <c:idx val="2"/>
          <c:order val="2"/>
          <c:tx>
            <c:strRef>
              <c:f>Plan2!$B$5</c:f>
              <c:strCache>
                <c:ptCount val="1"/>
                <c:pt idx="0">
                  <c:v>3. TELEMEDICINA </c:v>
                </c:pt>
              </c:strCache>
            </c:strRef>
          </c:tx>
          <c:cat>
            <c:strRef>
              <c:f>Plan2!$G$2</c:f>
              <c:strCache>
                <c:ptCount val="1"/>
                <c:pt idx="0">
                  <c:v>meta atividade</c:v>
                </c:pt>
              </c:strCache>
            </c:strRef>
          </c:cat>
          <c:val>
            <c:numRef>
              <c:f>Plan2!$G$5</c:f>
              <c:numCache>
                <c:formatCode>_("R$ "* #,##0.00_);_("R$ "* \(#,##0.00\);_("R$ "* "-"??_);_(@_)</c:formatCode>
                <c:ptCount val="1"/>
                <c:pt idx="0">
                  <c:v>0</c:v>
                </c:pt>
              </c:numCache>
            </c:numRef>
          </c:val>
        </c:ser>
        <c:ser>
          <c:idx val="3"/>
          <c:order val="3"/>
          <c:tx>
            <c:strRef>
              <c:f>Plan2!$B$6</c:f>
              <c:strCache>
                <c:ptCount val="1"/>
                <c:pt idx="0">
                  <c:v>4. CUSTEIO SALÁRIOS E AFINS</c:v>
                </c:pt>
              </c:strCache>
            </c:strRef>
          </c:tx>
          <c:dLbls>
            <c:showVal val="1"/>
          </c:dLbls>
          <c:cat>
            <c:strRef>
              <c:f>Plan2!$G$2</c:f>
              <c:strCache>
                <c:ptCount val="1"/>
                <c:pt idx="0">
                  <c:v>meta atividade</c:v>
                </c:pt>
              </c:strCache>
            </c:strRef>
          </c:cat>
          <c:val>
            <c:numRef>
              <c:f>Plan2!$G$6</c:f>
              <c:numCache>
                <c:formatCode>0%</c:formatCode>
                <c:ptCount val="1"/>
                <c:pt idx="0">
                  <c:v>1</c:v>
                </c:pt>
              </c:numCache>
            </c:numRef>
          </c:val>
        </c:ser>
        <c:ser>
          <c:idx val="4"/>
          <c:order val="4"/>
          <c:tx>
            <c:strRef>
              <c:f>Plan2!$B$7</c:f>
              <c:strCache>
                <c:ptCount val="1"/>
                <c:pt idx="0">
                  <c:v>5. ATIVIDADE CONSELHAL </c:v>
                </c:pt>
              </c:strCache>
            </c:strRef>
          </c:tx>
          <c:dLbls>
            <c:showVal val="1"/>
          </c:dLbls>
          <c:cat>
            <c:strRef>
              <c:f>Plan2!$G$2</c:f>
              <c:strCache>
                <c:ptCount val="1"/>
                <c:pt idx="0">
                  <c:v>meta atividade</c:v>
                </c:pt>
              </c:strCache>
            </c:strRef>
          </c:cat>
          <c:val>
            <c:numRef>
              <c:f>Plan2!$G$7</c:f>
              <c:numCache>
                <c:formatCode>0%</c:formatCode>
                <c:ptCount val="1"/>
                <c:pt idx="0">
                  <c:v>0.88738700000000004</c:v>
                </c:pt>
              </c:numCache>
            </c:numRef>
          </c:val>
        </c:ser>
        <c:ser>
          <c:idx val="5"/>
          <c:order val="5"/>
          <c:tx>
            <c:strRef>
              <c:f>Plan2!$B$8</c:f>
              <c:strCache>
                <c:ptCount val="1"/>
                <c:pt idx="0">
                  <c:v>6.EEC</c:v>
                </c:pt>
              </c:strCache>
            </c:strRef>
          </c:tx>
          <c:dLbls>
            <c:showVal val="1"/>
          </c:dLbls>
          <c:cat>
            <c:strRef>
              <c:f>Plan2!$G$2</c:f>
              <c:strCache>
                <c:ptCount val="1"/>
                <c:pt idx="0">
                  <c:v>meta atividade</c:v>
                </c:pt>
              </c:strCache>
            </c:strRef>
          </c:cat>
          <c:val>
            <c:numRef>
              <c:f>Plan2!$G$8</c:f>
              <c:numCache>
                <c:formatCode>0%</c:formatCode>
                <c:ptCount val="1"/>
                <c:pt idx="0">
                  <c:v>3.04E-2</c:v>
                </c:pt>
              </c:numCache>
            </c:numRef>
          </c:val>
        </c:ser>
        <c:ser>
          <c:idx val="6"/>
          <c:order val="6"/>
          <c:tx>
            <c:strRef>
              <c:f>Plan2!$B$9</c:f>
              <c:strCache>
                <c:ptCount val="1"/>
                <c:pt idx="0">
                  <c:v>7. ATUALIZAÇÃO PROFISSIONAL FUNC.</c:v>
                </c:pt>
              </c:strCache>
            </c:strRef>
          </c:tx>
          <c:dLbls>
            <c:showVal val="1"/>
          </c:dLbls>
          <c:cat>
            <c:strRef>
              <c:f>Plan2!$G$2</c:f>
              <c:strCache>
                <c:ptCount val="1"/>
                <c:pt idx="0">
                  <c:v>meta atividade</c:v>
                </c:pt>
              </c:strCache>
            </c:strRef>
          </c:cat>
          <c:val>
            <c:numRef>
              <c:f>Plan2!$G$9</c:f>
              <c:numCache>
                <c:formatCode>0%</c:formatCode>
                <c:ptCount val="1"/>
                <c:pt idx="0">
                  <c:v>1.1000000000000001</c:v>
                </c:pt>
              </c:numCache>
            </c:numRef>
          </c:val>
        </c:ser>
        <c:ser>
          <c:idx val="7"/>
          <c:order val="7"/>
          <c:tx>
            <c:strRef>
              <c:f>Plan2!$B$10</c:f>
              <c:strCache>
                <c:ptCount val="1"/>
                <c:pt idx="0">
                  <c:v>8. MÍDIAS</c:v>
                </c:pt>
              </c:strCache>
            </c:strRef>
          </c:tx>
          <c:dLbls>
            <c:showVal val="1"/>
          </c:dLbls>
          <c:cat>
            <c:strRef>
              <c:f>Plan2!$G$2</c:f>
              <c:strCache>
                <c:ptCount val="1"/>
                <c:pt idx="0">
                  <c:v>meta atividade</c:v>
                </c:pt>
              </c:strCache>
            </c:strRef>
          </c:cat>
          <c:val>
            <c:numRef>
              <c:f>Plan2!$G$10</c:f>
              <c:numCache>
                <c:formatCode>0%</c:formatCode>
                <c:ptCount val="1"/>
                <c:pt idx="0">
                  <c:v>0.87238562091503269</c:v>
                </c:pt>
              </c:numCache>
            </c:numRef>
          </c:val>
        </c:ser>
        <c:ser>
          <c:idx val="8"/>
          <c:order val="8"/>
          <c:tx>
            <c:strRef>
              <c:f>Plan2!$B$11</c:f>
              <c:strCache>
                <c:ptCount val="1"/>
                <c:pt idx="0">
                  <c:v>9. COMUNICAÇÃO</c:v>
                </c:pt>
              </c:strCache>
            </c:strRef>
          </c:tx>
          <c:dLbls>
            <c:showVal val="1"/>
          </c:dLbls>
          <c:cat>
            <c:strRef>
              <c:f>Plan2!$G$2</c:f>
              <c:strCache>
                <c:ptCount val="1"/>
                <c:pt idx="0">
                  <c:v>meta atividade</c:v>
                </c:pt>
              </c:strCache>
            </c:strRef>
          </c:cat>
          <c:val>
            <c:numRef>
              <c:f>Plan2!$G$11</c:f>
              <c:numCache>
                <c:formatCode>0%</c:formatCode>
                <c:ptCount val="1"/>
                <c:pt idx="0">
                  <c:v>1.0704861111111112</c:v>
                </c:pt>
              </c:numCache>
            </c:numRef>
          </c:val>
        </c:ser>
        <c:ser>
          <c:idx val="9"/>
          <c:order val="9"/>
          <c:tx>
            <c:strRef>
              <c:f>Plan2!$B$12</c:f>
              <c:strCache>
                <c:ptCount val="1"/>
                <c:pt idx="0">
                  <c:v>10. BIBLIOTECA</c:v>
                </c:pt>
              </c:strCache>
            </c:strRef>
          </c:tx>
          <c:dLbls>
            <c:showVal val="1"/>
          </c:dLbls>
          <c:cat>
            <c:strRef>
              <c:f>Plan2!$G$2</c:f>
              <c:strCache>
                <c:ptCount val="1"/>
                <c:pt idx="0">
                  <c:v>meta atividade</c:v>
                </c:pt>
              </c:strCache>
            </c:strRef>
          </c:cat>
          <c:val>
            <c:numRef>
              <c:f>Plan2!$G$12</c:f>
              <c:numCache>
                <c:formatCode>0%</c:formatCode>
                <c:ptCount val="1"/>
                <c:pt idx="0">
                  <c:v>0.4</c:v>
                </c:pt>
              </c:numCache>
            </c:numRef>
          </c:val>
        </c:ser>
        <c:ser>
          <c:idx val="10"/>
          <c:order val="10"/>
          <c:tx>
            <c:strRef>
              <c:f>Plan2!$B$13</c:f>
              <c:strCache>
                <c:ptCount val="1"/>
                <c:pt idx="0">
                  <c:v>11. EVENTOS DIRIGIDOS À CLASSE MÉDICA</c:v>
                </c:pt>
              </c:strCache>
            </c:strRef>
          </c:tx>
          <c:dLbls>
            <c:showVal val="1"/>
          </c:dLbls>
          <c:cat>
            <c:strRef>
              <c:f>Plan2!$G$2</c:f>
              <c:strCache>
                <c:ptCount val="1"/>
                <c:pt idx="0">
                  <c:v>meta atividade</c:v>
                </c:pt>
              </c:strCache>
            </c:strRef>
          </c:cat>
          <c:val>
            <c:numRef>
              <c:f>Plan2!$G$13</c:f>
              <c:numCache>
                <c:formatCode>0%</c:formatCode>
                <c:ptCount val="1"/>
                <c:pt idx="0">
                  <c:v>1</c:v>
                </c:pt>
              </c:numCache>
            </c:numRef>
          </c:val>
        </c:ser>
        <c:ser>
          <c:idx val="11"/>
          <c:order val="11"/>
          <c:tx>
            <c:strRef>
              <c:f>Plan2!$B$14</c:f>
              <c:strCache>
                <c:ptCount val="1"/>
                <c:pt idx="0">
                  <c:v>12. PLANEJAMENTO ESTRATÉGICO</c:v>
                </c:pt>
              </c:strCache>
            </c:strRef>
          </c:tx>
          <c:dLbls>
            <c:showVal val="1"/>
          </c:dLbls>
          <c:cat>
            <c:strRef>
              <c:f>Plan2!$G$2</c:f>
              <c:strCache>
                <c:ptCount val="1"/>
                <c:pt idx="0">
                  <c:v>meta atividade</c:v>
                </c:pt>
              </c:strCache>
            </c:strRef>
          </c:cat>
          <c:val>
            <c:numRef>
              <c:f>Plan2!$G$14</c:f>
              <c:numCache>
                <c:formatCode>0%</c:formatCode>
                <c:ptCount val="1"/>
                <c:pt idx="0">
                  <c:v>0.7</c:v>
                </c:pt>
              </c:numCache>
            </c:numRef>
          </c:val>
        </c:ser>
        <c:ser>
          <c:idx val="12"/>
          <c:order val="12"/>
          <c:tx>
            <c:strRef>
              <c:f>Plan2!$B$15</c:f>
              <c:strCache>
                <c:ptCount val="1"/>
                <c:pt idx="0">
                  <c:v>13. INFORMÁTICA</c:v>
                </c:pt>
              </c:strCache>
            </c:strRef>
          </c:tx>
          <c:dLbls>
            <c:showVal val="1"/>
          </c:dLbls>
          <c:cat>
            <c:strRef>
              <c:f>Plan2!$G$2</c:f>
              <c:strCache>
                <c:ptCount val="1"/>
                <c:pt idx="0">
                  <c:v>meta atividade</c:v>
                </c:pt>
              </c:strCache>
            </c:strRef>
          </c:cat>
          <c:val>
            <c:numRef>
              <c:f>Plan2!$G$15</c:f>
              <c:numCache>
                <c:formatCode>0%</c:formatCode>
                <c:ptCount val="1"/>
                <c:pt idx="0">
                  <c:v>1.02</c:v>
                </c:pt>
              </c:numCache>
            </c:numRef>
          </c:val>
        </c:ser>
        <c:ser>
          <c:idx val="13"/>
          <c:order val="13"/>
          <c:tx>
            <c:strRef>
              <c:f>Plan2!$B$16</c:f>
              <c:strCache>
                <c:ptCount val="1"/>
                <c:pt idx="0">
                  <c:v>14. PROJ. PATRIMÔNIO</c:v>
                </c:pt>
              </c:strCache>
            </c:strRef>
          </c:tx>
          <c:dLbls>
            <c:showVal val="1"/>
          </c:dLbls>
          <c:cat>
            <c:strRef>
              <c:f>Plan2!$G$2</c:f>
              <c:strCache>
                <c:ptCount val="1"/>
                <c:pt idx="0">
                  <c:v>meta atividade</c:v>
                </c:pt>
              </c:strCache>
            </c:strRef>
          </c:cat>
          <c:val>
            <c:numRef>
              <c:f>Plan2!$G$16</c:f>
              <c:numCache>
                <c:formatCode>0%</c:formatCode>
                <c:ptCount val="1"/>
                <c:pt idx="0">
                  <c:v>0.86</c:v>
                </c:pt>
              </c:numCache>
            </c:numRef>
          </c:val>
        </c:ser>
        <c:ser>
          <c:idx val="14"/>
          <c:order val="14"/>
          <c:tx>
            <c:strRef>
              <c:f>Plan2!$B$17</c:f>
              <c:strCache>
                <c:ptCount val="1"/>
                <c:pt idx="0">
                  <c:v>15. MANUT. SEDE E TRANSFERÊNCIA AO CFM</c:v>
                </c:pt>
              </c:strCache>
            </c:strRef>
          </c:tx>
          <c:dLbls>
            <c:showVal val="1"/>
          </c:dLbls>
          <c:cat>
            <c:strRef>
              <c:f>Plan2!$G$2</c:f>
              <c:strCache>
                <c:ptCount val="1"/>
                <c:pt idx="0">
                  <c:v>meta atividade</c:v>
                </c:pt>
              </c:strCache>
            </c:strRef>
          </c:cat>
          <c:val>
            <c:numRef>
              <c:f>Plan2!$G$17</c:f>
              <c:numCache>
                <c:formatCode>0%</c:formatCode>
                <c:ptCount val="1"/>
                <c:pt idx="0">
                  <c:v>1.04</c:v>
                </c:pt>
              </c:numCache>
            </c:numRef>
          </c:val>
        </c:ser>
        <c:ser>
          <c:idx val="15"/>
          <c:order val="15"/>
          <c:tx>
            <c:strRef>
              <c:f>Plan2!$B$18</c:f>
              <c:strCache>
                <c:ptCount val="1"/>
                <c:pt idx="0">
                  <c:v>16. MANUTENÇÃO DEREG´S</c:v>
                </c:pt>
              </c:strCache>
            </c:strRef>
          </c:tx>
          <c:dLbls>
            <c:showVal val="1"/>
          </c:dLbls>
          <c:cat>
            <c:strRef>
              <c:f>Plan2!$G$2</c:f>
              <c:strCache>
                <c:ptCount val="1"/>
                <c:pt idx="0">
                  <c:v>meta atividade</c:v>
                </c:pt>
              </c:strCache>
            </c:strRef>
          </c:cat>
          <c:val>
            <c:numRef>
              <c:f>Plan2!$G$18</c:f>
              <c:numCache>
                <c:formatCode>0%</c:formatCode>
                <c:ptCount val="1"/>
                <c:pt idx="0">
                  <c:v>1.05</c:v>
                </c:pt>
              </c:numCache>
            </c:numRef>
          </c:val>
        </c:ser>
        <c:shape val="box"/>
        <c:axId val="69848064"/>
        <c:axId val="71637248"/>
        <c:axId val="0"/>
      </c:bar3DChart>
      <c:catAx>
        <c:axId val="69848064"/>
        <c:scaling>
          <c:orientation val="minMax"/>
        </c:scaling>
        <c:axPos val="b"/>
        <c:majorTickMark val="none"/>
        <c:tickLblPos val="nextTo"/>
        <c:crossAx val="71637248"/>
        <c:crosses val="autoZero"/>
        <c:auto val="1"/>
        <c:lblAlgn val="ctr"/>
        <c:lblOffset val="100"/>
      </c:catAx>
      <c:valAx>
        <c:axId val="71637248"/>
        <c:scaling>
          <c:orientation val="minMax"/>
        </c:scaling>
        <c:axPos val="l"/>
        <c:majorGridlines/>
        <c:numFmt formatCode="0%" sourceLinked="1"/>
        <c:majorTickMark val="none"/>
        <c:tickLblPos val="nextTo"/>
        <c:crossAx val="698480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200531976485711"/>
          <c:y val="1.1537397789567661E-2"/>
          <c:w val="0.31377250658979378"/>
          <c:h val="0.98499869258573081"/>
        </c:manualLayout>
      </c:layout>
      <c:txPr>
        <a:bodyPr/>
        <a:lstStyle/>
        <a:p>
          <a:pPr>
            <a:defRPr sz="1200" b="1"/>
          </a:pPr>
          <a:endParaRPr lang="pt-BR"/>
        </a:p>
      </c:txPr>
    </c:legend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6CFA657-92CA-4BF5-BCA3-E2A7C8804FCA}" type="datetimeFigureOut">
              <a:rPr lang="pt-BR"/>
              <a:pPr>
                <a:defRPr/>
              </a:pPr>
              <a:t>27/02/2012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pt-BR" dirty="0" smtClean="0"/>
              <a:t>Orçamento 2012</a:t>
            </a:r>
          </a:p>
          <a:p>
            <a:pPr>
              <a:defRPr/>
            </a:pP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C22BC60-5107-43B9-85C1-B7A489677A38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C10B7EB-7918-4B97-A789-57FACE6B9AD7}" type="datetimeFigureOut">
              <a:rPr lang="pt-BR"/>
              <a:pPr>
                <a:defRPr/>
              </a:pPr>
              <a:t>27/02/2012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F771DBF-6921-4544-B1BC-89EB614F89FA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1" y="2130427"/>
            <a:ext cx="7772400" cy="1470025"/>
          </a:xfrm>
        </p:spPr>
        <p:txBody>
          <a:bodyPr>
            <a:normAutofit/>
          </a:bodyPr>
          <a:lstStyle>
            <a:lvl1pPr>
              <a:defRPr sz="3500"/>
            </a:lvl1pPr>
          </a:lstStyle>
          <a:p>
            <a:r>
              <a:rPr lang="pt-BR" smtClean="0"/>
              <a:t>Clique para editar o estilo do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3132138" y="6238875"/>
            <a:ext cx="446405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PRESTAÇÃO DE CONTAS</a:t>
            </a:r>
            <a:r>
              <a:rPr lang="pt-BR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2012</a:t>
            </a:r>
            <a:endParaRPr lang="pt-BR" sz="12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Conselho Regional de Medicina do Estado do Paraná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www.crmpr.org.br – 041.3240.4000</a:t>
            </a:r>
          </a:p>
        </p:txBody>
      </p:sp>
      <p:cxnSp>
        <p:nvCxnSpPr>
          <p:cNvPr id="19" name="Conector reto 18"/>
          <p:cNvCxnSpPr/>
          <p:nvPr/>
        </p:nvCxnSpPr>
        <p:spPr>
          <a:xfrm>
            <a:off x="428625" y="6143625"/>
            <a:ext cx="8286750" cy="1588"/>
          </a:xfrm>
          <a:prstGeom prst="line">
            <a:avLst/>
          </a:prstGeom>
          <a:ln w="44450" cap="rnd" cmpd="thickThin">
            <a:solidFill>
              <a:srgbClr val="2C6E34"/>
            </a:solidFill>
          </a:ln>
          <a:effectLst>
            <a:outerShdw blurRad="50800" dist="38100" dir="5400000" algn="t" rotWithShape="0">
              <a:prstClr val="black">
                <a:alpha val="73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Imagem 7" descr="logo_crmpr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288" y="6259513"/>
            <a:ext cx="25749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500" kern="1200">
          <a:solidFill>
            <a:srgbClr val="17375E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500">
          <a:solidFill>
            <a:srgbClr val="17375E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500">
          <a:solidFill>
            <a:srgbClr val="17375E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500">
          <a:solidFill>
            <a:srgbClr val="17375E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500">
          <a:solidFill>
            <a:srgbClr val="17375E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500">
          <a:solidFill>
            <a:srgbClr val="17375E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500">
          <a:solidFill>
            <a:srgbClr val="17375E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500">
          <a:solidFill>
            <a:srgbClr val="17375E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500">
          <a:solidFill>
            <a:srgbClr val="17375E"/>
          </a:solidFill>
          <a:latin typeface="Calibri" pitchFamily="34" charset="0"/>
        </a:defRPr>
      </a:lvl9pPr>
    </p:titleStyle>
    <p:bodyStyle>
      <a:lvl1pPr marL="342900" indent="1428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7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7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7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2500306"/>
            <a:ext cx="8229600" cy="1428760"/>
          </a:xfrm>
        </p:spPr>
        <p:txBody>
          <a:bodyPr/>
          <a:lstStyle/>
          <a:p>
            <a:r>
              <a:rPr lang="pt-BR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PRESTAÇÃO DE CONTAS </a:t>
            </a:r>
            <a:br>
              <a:rPr lang="pt-BR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PROJETOS CRM-PR 2011</a:t>
            </a:r>
            <a:endParaRPr lang="pt-BR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214281" y="142852"/>
          <a:ext cx="8858313" cy="6000795"/>
        </p:xfrm>
        <a:graphic>
          <a:graphicData uri="http://schemas.openxmlformats.org/drawingml/2006/table">
            <a:tbl>
              <a:tblPr/>
              <a:tblGrid>
                <a:gridCol w="5643603"/>
                <a:gridCol w="1785950"/>
                <a:gridCol w="1428760"/>
              </a:tblGrid>
              <a:tr h="42716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PROJETO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TOTAL REALIZADO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 REPR. </a:t>
                      </a:r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SOBRE A DESPESA REALIZADA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4030">
                <a:tc>
                  <a:txBody>
                    <a:bodyPr/>
                    <a:lstStyle/>
                    <a:p>
                      <a:pPr lvl="1" algn="l" fontAlgn="ctr"/>
                      <a:r>
                        <a:rPr lang="pt-BR" sz="14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</a:rPr>
                        <a:t>*1</a:t>
                      </a:r>
                      <a:r>
                        <a:rPr lang="pt-BR" sz="14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</a:rPr>
                        <a:t>. FISCALIZAÇÃO CRM-PR 2011 (1,12%)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</a:rPr>
                        <a:t> R$            161.943,52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</a:rPr>
                        <a:t>1,12%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6006">
                <a:tc>
                  <a:txBody>
                    <a:bodyPr/>
                    <a:lstStyle/>
                    <a:p>
                      <a:pPr lvl="1" algn="l" fontAlgn="ctr"/>
                      <a:r>
                        <a:rPr lang="pt-BR" sz="14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</a:rPr>
                        <a:t>*2</a:t>
                      </a:r>
                      <a:r>
                        <a:rPr lang="pt-BR" sz="14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</a:rPr>
                        <a:t>. EDUCAÇÃO MÉDICA CONTINUADA CRM-PR 2011 (1,09%)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</a:rPr>
                        <a:t> R$            158.105,87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</a:rPr>
                        <a:t>1,09%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0537">
                <a:tc>
                  <a:txBody>
                    <a:bodyPr/>
                    <a:lstStyle/>
                    <a:p>
                      <a:pPr lvl="1" algn="l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 TELEMEDICINA CRM-PR 2011 (0%)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-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6006">
                <a:tc>
                  <a:txBody>
                    <a:bodyPr/>
                    <a:lstStyle/>
                    <a:p>
                      <a:pPr lvl="1" algn="l" fontAlgn="ctr"/>
                      <a:r>
                        <a:rPr lang="pt-BR" sz="14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</a:rPr>
                        <a:t>*4</a:t>
                      </a:r>
                      <a:r>
                        <a:rPr lang="pt-BR" sz="14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</a:rPr>
                        <a:t>. CUSTEIO DO CRM-PR 2011 (35,51%)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</a:rPr>
                        <a:t> R$         5.131.815,74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libri"/>
                        </a:rPr>
                        <a:t>35,51%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8202">
                <a:tc>
                  <a:txBody>
                    <a:bodyPr/>
                    <a:lstStyle/>
                    <a:p>
                      <a:pPr lvl="1" algn="l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 ATIVIDADE CONSELHAL (11,89%)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 1.717.703,80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11,89%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7303">
                <a:tc>
                  <a:txBody>
                    <a:bodyPr/>
                    <a:lstStyle/>
                    <a:p>
                      <a:pPr lvl="1" algn="l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6.EDUCAÇÃO ÉTICA CONTINUADA (0,04%)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</a:t>
                      </a:r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                6.144,00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9687">
                <a:tc>
                  <a:txBody>
                    <a:bodyPr/>
                    <a:lstStyle/>
                    <a:p>
                      <a:pPr lvl="1" algn="l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7. ATUALIZAÇÃO PROFISSIONAL DOS FUNCIONÁRIOS (0,23%)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      32.857,65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0,23%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8202">
                <a:tc>
                  <a:txBody>
                    <a:bodyPr/>
                    <a:lstStyle/>
                    <a:p>
                      <a:pPr lvl="1" algn="l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8. MÍDIAS  (0,04%)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        5.073,04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7303">
                <a:tc>
                  <a:txBody>
                    <a:bodyPr/>
                    <a:lstStyle/>
                    <a:p>
                      <a:pPr lvl="1" algn="l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9. COMUNICAÇÃO (1,31%)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    189.618,76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1,31%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8202">
                <a:tc>
                  <a:txBody>
                    <a:bodyPr/>
                    <a:lstStyle/>
                    <a:p>
                      <a:pPr lvl="1" algn="l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10. BIBLIOTECA (0,01%)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        1.777,64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0315">
                <a:tc>
                  <a:txBody>
                    <a:bodyPr/>
                    <a:lstStyle/>
                    <a:p>
                      <a:pPr lvl="1" algn="l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11. EVENTOS DIRIGIDOS À CLASSE MÉDICA (0,26%)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      37.155,80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0,26%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5819">
                <a:tc>
                  <a:txBody>
                    <a:bodyPr/>
                    <a:lstStyle/>
                    <a:p>
                      <a:pPr lvl="1" algn="l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12. PLANEJAMENTO ESTRATÉGICO (0%)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8202">
                <a:tc>
                  <a:txBody>
                    <a:bodyPr/>
                    <a:lstStyle/>
                    <a:p>
                      <a:pPr lvl="1" algn="l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13. PROJETO DE INFORMÁTICA (0,20%)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      28.720,13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0,20%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7303">
                <a:tc>
                  <a:txBody>
                    <a:bodyPr/>
                    <a:lstStyle/>
                    <a:p>
                      <a:pPr lvl="1" algn="l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14. PROJETO PATRIMÔNIO - AQUISIÇÃO MAT. PERMANENTE (0,86%)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    123.978,22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0,86%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0112">
                <a:tc>
                  <a:txBody>
                    <a:bodyPr/>
                    <a:lstStyle/>
                    <a:p>
                      <a:pPr lvl="1" algn="l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15. MANUTENÇÃO DA SEDE E TRANSFERÊNCIA AO CFM (45,12%)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 6.520.341,90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45,12%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56404">
                <a:tc>
                  <a:txBody>
                    <a:bodyPr/>
                    <a:lstStyle/>
                    <a:p>
                      <a:pPr lvl="1" algn="l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16. MANUTENÇÃO DAS DELEGACIAS REGIONAIS (2,33%)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    337.320,86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2,33%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áfico 5"/>
          <p:cNvGraphicFramePr/>
          <p:nvPr/>
        </p:nvGraphicFramePr>
        <p:xfrm>
          <a:off x="71406" y="0"/>
          <a:ext cx="8929749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áfico 6"/>
          <p:cNvGraphicFramePr/>
          <p:nvPr/>
        </p:nvGraphicFramePr>
        <p:xfrm>
          <a:off x="142844" y="71414"/>
          <a:ext cx="8929718" cy="60960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presentação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Apresentação</Template>
  <TotalTime>322</TotalTime>
  <Words>260</Words>
  <Application>Microsoft Office PowerPoint</Application>
  <PresentationFormat>Apresentação na tela (4:3)</PresentationFormat>
  <Paragraphs>56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Apresentação</vt:lpstr>
      <vt:lpstr>PRESTAÇÃO DE CONTAS  PROJETOS CRM-PR 2011</vt:lpstr>
      <vt:lpstr>Slide 2</vt:lpstr>
      <vt:lpstr>Slide 3</vt:lpstr>
      <vt:lpstr>Slide 4</vt:lpstr>
    </vt:vector>
  </TitlesOfParts>
  <Company>CRMPR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Orçamento CRM-PR 2012</dc:title>
  <dc:creator>kelly.mendes</dc:creator>
  <cp:lastModifiedBy>kelly.mendes</cp:lastModifiedBy>
  <cp:revision>52</cp:revision>
  <dcterms:created xsi:type="dcterms:W3CDTF">2011-09-12T20:21:53Z</dcterms:created>
  <dcterms:modified xsi:type="dcterms:W3CDTF">2012-02-27T21:05:36Z</dcterms:modified>
</cp:coreProperties>
</file>