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93" r:id="rId3"/>
    <p:sldId id="261" r:id="rId4"/>
    <p:sldId id="294" r:id="rId5"/>
    <p:sldId id="295" r:id="rId6"/>
    <p:sldId id="296" r:id="rId7"/>
    <p:sldId id="297" r:id="rId8"/>
  </p:sldIdLst>
  <p:sldSz cx="9144000" cy="6858000" type="screen4x3"/>
  <p:notesSz cx="6645275" cy="97742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E3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079"/>
        <p:guide pos="209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DCCRMPR\kelly.mendes\DEFIN%202013\Assembleia25fev2013\PROJETOS%202012-ORCADO-REALIZAD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4"/>
              <c:layout>
                <c:manualLayout>
                  <c:x val="0.1494940025421628"/>
                  <c:y val="-0.15439667977577104"/>
                </c:manualLayout>
              </c:layout>
              <c:showCatName val="1"/>
              <c:showPercent val="1"/>
            </c:dLbl>
            <c:dLbl>
              <c:idx val="9"/>
              <c:layout>
                <c:manualLayout>
                  <c:x val="-9.8231200416875705E-2"/>
                  <c:y val="0.15779042120792613"/>
                </c:manualLayout>
              </c:layout>
              <c:showCatName val="1"/>
              <c:showPercent val="1"/>
            </c:dLbl>
            <c:dLbl>
              <c:idx val="12"/>
              <c:layout>
                <c:manualLayout>
                  <c:x val="6.4399742861734666E-2"/>
                  <c:y val="-2.4775066357360348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CatName val="1"/>
            <c:showPercent val="1"/>
            <c:showLeaderLines val="1"/>
          </c:dLbls>
          <c:cat>
            <c:strRef>
              <c:f>Plan1!$A$31:$A$43</c:f>
              <c:strCache>
                <c:ptCount val="13"/>
                <c:pt idx="0">
                  <c:v>1. FISCALIZAÇÃO DO EXERCÍCIO PROFISSIONAL</c:v>
                </c:pt>
                <c:pt idx="1">
                  <c:v>2. EDUCAÇÃO MÉDICA CONTINUADA</c:v>
                </c:pt>
                <c:pt idx="2">
                  <c:v>3. CUSTEIO DAS DESPESAS COM SALÁRIOS E AFINS</c:v>
                </c:pt>
                <c:pt idx="3">
                  <c:v>4. ATIVIDADE CONSELHAL</c:v>
                </c:pt>
                <c:pt idx="4">
                  <c:v>5. ATUALIZAÇÃO PROFISSIONAL DOS FUNCIONÁRIOS</c:v>
                </c:pt>
                <c:pt idx="5">
                  <c:v>6. COMUNICAÇÃO</c:v>
                </c:pt>
                <c:pt idx="6">
                  <c:v>7. EVENTOS À CLASSE MÉDICA</c:v>
                </c:pt>
                <c:pt idx="7">
                  <c:v>8. MATERIAL PERMANENTE – PATRIMÔNIO</c:v>
                </c:pt>
                <c:pt idx="8">
                  <c:v>9. MANUTENÇÃO DA SEDE E TRANSFERÊNCIA AO CFM</c:v>
                </c:pt>
                <c:pt idx="9">
                  <c:v>10. MANUTENÇÃO DAS DELEGACIAS REGIONAIS</c:v>
                </c:pt>
                <c:pt idx="10">
                  <c:v>11. REFORMA DA NOVA DELEGACIA REGIONAL DE LONDRINA</c:v>
                </c:pt>
                <c:pt idx="11">
                  <c:v>12. NOVA PLENÁRIA DA SEDE DO CRM-PR – CURITIBA</c:v>
                </c:pt>
                <c:pt idx="12">
                  <c:v>13. DIGITALIZAÇÃO DO ACERVO DOCUMENTAL DO CRM-PR</c:v>
                </c:pt>
              </c:strCache>
            </c:strRef>
          </c:cat>
          <c:val>
            <c:numRef>
              <c:f>Plan1!$B$31:$B$43</c:f>
              <c:numCache>
                <c:formatCode>_(* #,##0.00_);_(* \(#,##0.00\);_(* "-"??_);_(@_)</c:formatCode>
                <c:ptCount val="13"/>
                <c:pt idx="0">
                  <c:v>303837.63999999996</c:v>
                </c:pt>
                <c:pt idx="1">
                  <c:v>156588.13</c:v>
                </c:pt>
                <c:pt idx="2">
                  <c:v>5284296.9000000004</c:v>
                </c:pt>
                <c:pt idx="3">
                  <c:v>1946045.1100000003</c:v>
                </c:pt>
                <c:pt idx="4">
                  <c:v>16860</c:v>
                </c:pt>
                <c:pt idx="5">
                  <c:v>161123.97999999998</c:v>
                </c:pt>
                <c:pt idx="6">
                  <c:v>51539.01</c:v>
                </c:pt>
                <c:pt idx="7">
                  <c:v>187922.9</c:v>
                </c:pt>
                <c:pt idx="8">
                  <c:v>7475475.3400000008</c:v>
                </c:pt>
                <c:pt idx="9">
                  <c:v>289906.27999999991</c:v>
                </c:pt>
                <c:pt idx="10">
                  <c:v>1194480.3500000001</c:v>
                </c:pt>
                <c:pt idx="11">
                  <c:v>83707.200000000012</c:v>
                </c:pt>
                <c:pt idx="12">
                  <c:v>851305.6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64118" y="0"/>
            <a:ext cx="2879619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CFA657-92CA-4BF5-BCA3-E2A7C8804FCA}" type="datetimeFigureOut">
              <a:rPr lang="pt-BR"/>
              <a:pPr>
                <a:defRPr/>
              </a:pPr>
              <a:t>25/02/2013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879619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pt-BR" dirty="0" smtClean="0"/>
              <a:t>Orçamento 2012</a:t>
            </a:r>
          </a:p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64118" y="9283830"/>
            <a:ext cx="2879619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22BC60-5107-43B9-85C1-B7A489677A3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10B7EB-7918-4B97-A789-57FACE6B9AD7}" type="datetimeFigureOut">
              <a:rPr lang="pt-BR"/>
              <a:pPr>
                <a:defRPr/>
              </a:pPr>
              <a:t>25/02/2013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4528" y="4642763"/>
            <a:ext cx="5316220" cy="439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79619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4118" y="9283830"/>
            <a:ext cx="2879619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F771DBF-6921-4544-B1BC-89EB614F89F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1" y="2130427"/>
            <a:ext cx="7772400" cy="1470025"/>
          </a:xfrm>
        </p:spPr>
        <p:txBody>
          <a:bodyPr>
            <a:normAutofit/>
          </a:bodyPr>
          <a:lstStyle>
            <a:lvl1pPr>
              <a:defRPr sz="3500"/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132138" y="6238875"/>
            <a:ext cx="44640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PRESTAÇÃO DE CONTAS</a:t>
            </a:r>
            <a:r>
              <a:rPr lang="pt-BR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2012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Conselho Regional de Medicina do Estado do Paraná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www.crmpr.org.br – 041.3240.4000</a:t>
            </a:r>
          </a:p>
        </p:txBody>
      </p:sp>
      <p:cxnSp>
        <p:nvCxnSpPr>
          <p:cNvPr id="19" name="Conector reto 18"/>
          <p:cNvCxnSpPr/>
          <p:nvPr/>
        </p:nvCxnSpPr>
        <p:spPr>
          <a:xfrm>
            <a:off x="428625" y="6143625"/>
            <a:ext cx="8286750" cy="1588"/>
          </a:xfrm>
          <a:prstGeom prst="line">
            <a:avLst/>
          </a:prstGeom>
          <a:ln w="44450" cap="rnd" cmpd="thickThin">
            <a:solidFill>
              <a:srgbClr val="2C6E34"/>
            </a:solidFill>
          </a:ln>
          <a:effectLst>
            <a:outerShdw blurRad="50800" dist="38100" dir="5400000" algn="t" rotWithShape="0">
              <a:prstClr val="black">
                <a:alpha val="7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Imagem 7" descr="logo_crmp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6259513"/>
            <a:ext cx="25749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500" kern="1200">
          <a:solidFill>
            <a:srgbClr val="17375E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9pPr>
    </p:titleStyle>
    <p:bodyStyle>
      <a:lvl1pPr marL="342900" indent="142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7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7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500306"/>
            <a:ext cx="8229600" cy="1428760"/>
          </a:xfrm>
        </p:spPr>
        <p:txBody>
          <a:bodyPr/>
          <a:lstStyle/>
          <a:p>
            <a:r>
              <a:rPr lang="pt-B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PRESTAÇÃO DE CONTAS </a:t>
            </a:r>
            <a:br>
              <a:rPr lang="pt-B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PROJETOS CRM-PR 2012</a:t>
            </a:r>
            <a:endParaRPr lang="pt-BR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85718" y="214278"/>
          <a:ext cx="8572564" cy="5715046"/>
        </p:xfrm>
        <a:graphic>
          <a:graphicData uri="http://schemas.openxmlformats.org/drawingml/2006/table">
            <a:tbl>
              <a:tblPr/>
              <a:tblGrid>
                <a:gridCol w="4282699"/>
                <a:gridCol w="1088579"/>
                <a:gridCol w="934604"/>
                <a:gridCol w="934604"/>
                <a:gridCol w="644554"/>
                <a:gridCol w="687524"/>
              </a:tblGrid>
              <a:tr h="44175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Demonstrativo sintético da evolução dos Projetos Financeiros do CRM-PR 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039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PROJETOS 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Valor orçado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Valor realizado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Repasse do  CFM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 Previsto X realizado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 Repre. Sobre a despesa realizada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 FISCALIZAÇÃO DO EXERCÍCIO PROFISSIONAL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460.000,00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303.837,64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135.000,00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66,05%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 EDUCAÇÃO MÉDICA CONTINUADA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210.000,00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156.588,13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150.000,00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74,57%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 CUSTEIO DAS DESPESAS COM SALÁRIOS E AFINS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5.645.000,00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5.284.296,90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1.015.311,61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93,61%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25,31%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 ATIVIDADE CONSELHAL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2.180.000,00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1.946.045,11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89,27%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9,32%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 ATUALIZAÇÃO PROFISSIONAL DOS FUNCIONÁRIOS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30.000,00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16.860,00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56,20%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 COMUNICAÇÃO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442.000,00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161.123,98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36,45%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 EVENTOS À CLASSE MÉDICA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56.500,00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51.539,01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91,22%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 MATERIAL PERMANENTE – PATRIMÔNIO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200.000,00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187.922,90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93,96%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 MANUTENÇÃO DA SEDE E TRANSFERÊNCIA AO CFM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7.556.606,00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7.475.475,34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98,93%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35,80%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 MANUTENÇÃO DAS DELEGACIAS REGIONAIS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252.000,00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289.906,28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115,04%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1,39%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42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11. REFORMA DA NOVA DELEGACIA REGIONAL DE LONDRINA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2.000.000,00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1.194.480,35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59,72%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12. NOVA PLENÁRIA DA SEDE DO CRM-PR – CURITIBA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1.000.000,00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83.707,20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8,37%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 DIGITALIZAÇÃO DO ACERVO DOCUMENTAL DO CRM-PR</a:t>
                      </a:r>
                    </a:p>
                  </a:txBody>
                  <a:tcPr marL="68809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850.000,00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851.305,60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100,15%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4,08%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/>
          <p:nvPr/>
        </p:nvGraphicFramePr>
        <p:xfrm>
          <a:off x="142844" y="142852"/>
          <a:ext cx="8535896" cy="595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do Departamento de Inscrição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071538" y="1643050"/>
          <a:ext cx="7286676" cy="4286280"/>
        </p:xfrm>
        <a:graphic>
          <a:graphicData uri="http://schemas.openxmlformats.org/drawingml/2006/table">
            <a:tbl>
              <a:tblPr/>
              <a:tblGrid>
                <a:gridCol w="5241293"/>
                <a:gridCol w="2045383"/>
              </a:tblGrid>
              <a:tr h="53578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Médicos inscritos em 31/12/2012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Inscrições primárias, transferências e secundárias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Cancelamento de Inscrição Primária e Secundária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Transferência ou Secundária para outro Estado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Cédula de Identidade médica digital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Empresas inscritas em 31/12/2012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Inscrição de Pessoa Jurídica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Cancelamento de Pessoa Jurídica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da Corregedoria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28596" y="1500168"/>
          <a:ext cx="8358246" cy="4357728"/>
        </p:xfrm>
        <a:graphic>
          <a:graphicData uri="http://schemas.openxmlformats.org/drawingml/2006/table">
            <a:tbl>
              <a:tblPr/>
              <a:tblGrid>
                <a:gridCol w="5219036"/>
                <a:gridCol w="1063281"/>
                <a:gridCol w="1152861"/>
                <a:gridCol w="923068"/>
              </a:tblGrid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769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Sindicâncias Instauradas</a:t>
                      </a: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467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561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20,13%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Sindicâncias Julgadas</a:t>
                      </a: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691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639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-7,53%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Sindicâncias Extintas</a:t>
                      </a: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Sindicâncias em Tramitação</a:t>
                      </a: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846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764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-9,69%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Sindicâncias em Recurso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CFM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-16,28%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PEP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Instaurados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CRM</a:t>
                      </a: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-29,65%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PEP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Instaurados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Reforma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CFM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PEP Julgados</a:t>
                      </a: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18,75%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PEP Extintos</a:t>
                      </a: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PEP em Tramitação</a:t>
                      </a: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436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2,29%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PEP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Recursos ao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CFM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3537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-14,29%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</a:t>
            </a:r>
            <a:r>
              <a:rPr lang="pt-BR" dirty="0" err="1" smtClean="0"/>
              <a:t>Conselhais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28597" y="1571609"/>
          <a:ext cx="8001056" cy="4286281"/>
        </p:xfrm>
        <a:graphic>
          <a:graphicData uri="http://schemas.openxmlformats.org/drawingml/2006/table">
            <a:tbl>
              <a:tblPr/>
              <a:tblGrid>
                <a:gridCol w="6712751"/>
                <a:gridCol w="1288305"/>
              </a:tblGrid>
              <a:tr h="2663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Sede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Reuniões de Diretoria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Sessões Plenárias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Sessões Plenárias Extraordinárias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Sessões Plenárias Temáticas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Sessões Plenárias de Sindicâncias e Pareceres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Sessões Plenárias de Julgamentos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Assembleia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Geral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Participações e representações de Conselheiros e Delegados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501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4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Médicos Homenageados -  “DIPLOMA DE MÉRITO ÉTICO-PROFISSIONAL 2012”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Médicos Homenageados -  “MEDALHA DE LUCAS 2012”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38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“PRÊMIO DE MONOGRAFIA SOBRE ÉTICA MÉDICA 2012”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Processos Consultas Instaurados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Processos Consultas Aprovados e Publicados</a:t>
                      </a: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0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Consultas Respondidas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Diretas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77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453</a:t>
                      </a:r>
                    </a:p>
                  </a:txBody>
                  <a:tcPr marL="7864" marR="7864" marT="7864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das Delegacias Regionais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142976" y="1357298"/>
          <a:ext cx="6643734" cy="3071831"/>
        </p:xfrm>
        <a:graphic>
          <a:graphicData uri="http://schemas.openxmlformats.org/drawingml/2006/table">
            <a:tbl>
              <a:tblPr/>
              <a:tblGrid>
                <a:gridCol w="5517888"/>
                <a:gridCol w="1125846"/>
              </a:tblGrid>
              <a:tr h="43883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Delegacias Regionais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Delegacias Regionais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Reunião de Entrega de Carteiras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Reunião Ordinária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Audiências realizadas total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Denúncias recebidas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Atendimentos realizados aos médicos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presentaçã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</Template>
  <TotalTime>348</TotalTime>
  <Words>499</Words>
  <Application>Microsoft Office PowerPoint</Application>
  <PresentationFormat>Apresentação na tela (4:3)</PresentationFormat>
  <Paragraphs>190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Apresentação</vt:lpstr>
      <vt:lpstr>PRESTAÇÃO DE CONTAS  PROJETOS CRM-PR 2012</vt:lpstr>
      <vt:lpstr>Slide 2</vt:lpstr>
      <vt:lpstr>Slide 3</vt:lpstr>
      <vt:lpstr>Atividades do Departamento de Inscrição</vt:lpstr>
      <vt:lpstr>Atividades da Corregedoria</vt:lpstr>
      <vt:lpstr>Atividades Conselhais</vt:lpstr>
      <vt:lpstr>Atividades das Delegacias Regionais</vt:lpstr>
    </vt:vector>
  </TitlesOfParts>
  <Company>CRMPR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Orçamento CRM-PR 2012</dc:title>
  <dc:creator>kelly.mendes</dc:creator>
  <cp:lastModifiedBy>kelly.mendes</cp:lastModifiedBy>
  <cp:revision>61</cp:revision>
  <dcterms:created xsi:type="dcterms:W3CDTF">2011-09-12T20:21:53Z</dcterms:created>
  <dcterms:modified xsi:type="dcterms:W3CDTF">2013-02-25T18:48:55Z</dcterms:modified>
</cp:coreProperties>
</file>